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4" r:id="rId3"/>
    <p:sldId id="301" r:id="rId4"/>
    <p:sldId id="302" r:id="rId5"/>
    <p:sldId id="275" r:id="rId6"/>
    <p:sldId id="271" r:id="rId7"/>
    <p:sldId id="272" r:id="rId8"/>
    <p:sldId id="276" r:id="rId9"/>
    <p:sldId id="278" r:id="rId10"/>
    <p:sldId id="284" r:id="rId11"/>
    <p:sldId id="273" r:id="rId12"/>
    <p:sldId id="279" r:id="rId13"/>
    <p:sldId id="280" r:id="rId14"/>
    <p:sldId id="286" r:id="rId15"/>
    <p:sldId id="306" r:id="rId16"/>
    <p:sldId id="281" r:id="rId17"/>
    <p:sldId id="282" r:id="rId18"/>
    <p:sldId id="287" r:id="rId19"/>
    <p:sldId id="291" r:id="rId20"/>
    <p:sldId id="283" r:id="rId21"/>
    <p:sldId id="300" r:id="rId22"/>
    <p:sldId id="270" r:id="rId23"/>
    <p:sldId id="305" r:id="rId24"/>
    <p:sldId id="304" r:id="rId25"/>
    <p:sldId id="285" r:id="rId26"/>
    <p:sldId id="288" r:id="rId27"/>
    <p:sldId id="289" r:id="rId28"/>
    <p:sldId id="290" r:id="rId29"/>
    <p:sldId id="292" r:id="rId30"/>
    <p:sldId id="293" r:id="rId31"/>
    <p:sldId id="295" r:id="rId32"/>
    <p:sldId id="296" r:id="rId33"/>
    <p:sldId id="274" r:id="rId34"/>
    <p:sldId id="297" r:id="rId35"/>
    <p:sldId id="298" r:id="rId36"/>
    <p:sldId id="299" r:id="rId37"/>
    <p:sldId id="294" r:id="rId38"/>
  </p:sldIdLst>
  <p:sldSz cx="12192000" cy="6858000"/>
  <p:notesSz cx="6858000" cy="9144000"/>
  <p:embeddedFontLst>
    <p:embeddedFont>
      <p:font typeface="DejaVu Sans" panose="020B0603030804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39B5E8-EF71-43FF-B7B6-C3DB42F2B419}">
          <p14:sldIdLst>
            <p14:sldId id="256"/>
            <p14:sldId id="264"/>
            <p14:sldId id="301"/>
            <p14:sldId id="302"/>
            <p14:sldId id="275"/>
          </p14:sldIdLst>
        </p14:section>
        <p14:section name="goemetry" id="{C4CAC356-299D-44DE-B875-0B42FFFB2C47}">
          <p14:sldIdLst>
            <p14:sldId id="271"/>
          </p14:sldIdLst>
        </p14:section>
        <p14:section name="governing equations" id="{C2957D9E-634C-44E2-89FC-483EFDC8A956}">
          <p14:sldIdLst>
            <p14:sldId id="272"/>
            <p14:sldId id="276"/>
          </p14:sldIdLst>
        </p14:section>
        <p14:section name="mesh_dep + validation" id="{98804D22-D1A5-49F9-889D-B8D7BE782177}">
          <p14:sldIdLst>
            <p14:sldId id="278"/>
            <p14:sldId id="284"/>
            <p14:sldId id="273"/>
          </p14:sldIdLst>
        </p14:section>
        <p14:section name="results" id="{59834961-E1E2-4803-BDC0-156AB703C88C}">
          <p14:sldIdLst>
            <p14:sldId id="279"/>
            <p14:sldId id="280"/>
            <p14:sldId id="286"/>
            <p14:sldId id="306"/>
            <p14:sldId id="281"/>
            <p14:sldId id="282"/>
            <p14:sldId id="287"/>
            <p14:sldId id="291"/>
            <p14:sldId id="283"/>
            <p14:sldId id="300"/>
          </p14:sldIdLst>
        </p14:section>
        <p14:section name="end + appendix" id="{9E2C446E-88C2-4D58-B199-96CE045F8F6C}">
          <p14:sldIdLst>
            <p14:sldId id="270"/>
            <p14:sldId id="305"/>
            <p14:sldId id="304"/>
            <p14:sldId id="285"/>
            <p14:sldId id="288"/>
            <p14:sldId id="289"/>
            <p14:sldId id="290"/>
            <p14:sldId id="292"/>
            <p14:sldId id="293"/>
            <p14:sldId id="295"/>
            <p14:sldId id="296"/>
            <p14:sldId id="274"/>
            <p14:sldId id="297"/>
            <p14:sldId id="298"/>
            <p14:sldId id="29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93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28.02.2023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28.02.2023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Titelmasterformat durch Klicken bearbeiten</a:t>
            </a:r>
            <a:endParaRPr lang="de-DE" sz="240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Erste Textebene (16pt)</a:t>
            </a:r>
          </a:p>
          <a:p>
            <a:pPr lvl="1"/>
            <a:r>
              <a:rPr lang="de-DE" dirty="0" smtClean="0"/>
              <a:t>Zweite Textebene für Aufzählungen</a:t>
            </a:r>
          </a:p>
          <a:p>
            <a:pPr lvl="2"/>
            <a:r>
              <a:rPr lang="de-DE" dirty="0" smtClean="0"/>
              <a:t>Dritte Textebene bei viel Text (14pt)</a:t>
            </a:r>
          </a:p>
          <a:p>
            <a:pPr lvl="3"/>
            <a:r>
              <a:rPr lang="de-DE" dirty="0" smtClean="0"/>
              <a:t>Vierte Textebene für Aufzählungen bei viel Text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Zwischenseite</a:t>
            </a:r>
          </a:p>
          <a:p>
            <a:pPr lvl="6"/>
            <a:r>
              <a:rPr lang="de-DE" dirty="0" smtClean="0"/>
              <a:t>Für den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</a:rPr>
              <a:t>Defense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diplom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thesis</a:t>
            </a:r>
            <a:endParaRPr lang="de-DE" sz="800" dirty="0" smtClean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Maschinenwesen/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Daniel Fischer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Dresden // 03.03.2023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3" y="6336430"/>
            <a:ext cx="1230227" cy="357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130682" y="6299205"/>
            <a:ext cx="953864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Fakultät Maschinenwesen</a:t>
            </a:r>
          </a:p>
          <a:p>
            <a:r>
              <a:rPr lang="de-DE" dirty="0" smtClean="0"/>
              <a:t>Professur für Transportprozesse an Grenzflächen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Defense </a:t>
            </a:r>
            <a:r>
              <a:rPr lang="de-DE" dirty="0" err="1" smtClean="0"/>
              <a:t>diploma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Daniel Fischer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68" y="4929166"/>
            <a:ext cx="3485822" cy="1397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35" y="2234330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Boundary conditions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22" y="2078098"/>
            <a:ext cx="5819775" cy="1552575"/>
          </a:xfrm>
        </p:spPr>
      </p:pic>
      <p:sp>
        <p:nvSpPr>
          <p:cNvPr id="5" name="TextBox 4"/>
          <p:cNvSpPr txBox="1"/>
          <p:nvPr/>
        </p:nvSpPr>
        <p:spPr>
          <a:xfrm>
            <a:off x="168092" y="2541144"/>
            <a:ext cx="2973694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Inlet velocity magnitude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Lower limit: 8.33e-5 [m/s</a:t>
            </a:r>
            <a:r>
              <a:rPr lang="en-GB" dirty="0" smtClean="0"/>
              <a:t>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0.047 [ml/min]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Upper limit: 4.21e-2 [m/s</a:t>
            </a:r>
            <a:r>
              <a:rPr lang="en-GB" dirty="0" smtClean="0"/>
              <a:t>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0.793 [ml/min]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77692" y="1600704"/>
            <a:ext cx="1750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slip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88081" y="2558919"/>
            <a:ext cx="17506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Pressure outlet</a:t>
            </a:r>
            <a:endParaRPr lang="en-GB" dirty="0"/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20 [Pa]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55139" y="2790442"/>
            <a:ext cx="247747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smtClean="0"/>
              <a:t>Isothermal</a:t>
            </a:r>
          </a:p>
          <a:p>
            <a:pPr marL="110871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300 [K]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336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en-GB" dirty="0" smtClean="0"/>
              <a:t>investigated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Validation </a:t>
            </a:r>
            <a:r>
              <a:rPr lang="en-GB" dirty="0" smtClean="0"/>
              <a:t>against</a:t>
            </a:r>
            <a:r>
              <a:rPr lang="de-DE" dirty="0"/>
              <a:t> </a:t>
            </a:r>
            <a:r>
              <a:rPr lang="de-DE" dirty="0" smtClean="0"/>
              <a:t>e</a:t>
            </a:r>
            <a:r>
              <a:rPr lang="de-DE" noProof="1" smtClean="0"/>
              <a:t>xisting</a:t>
            </a:r>
            <a:r>
              <a:rPr lang="de-DE" dirty="0" smtClean="0"/>
              <a:t> experimental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sz="1400" dirty="0" smtClean="0"/>
              <a:t>(</a:t>
            </a:r>
            <a:r>
              <a:rPr lang="de-DE" sz="1400" dirty="0"/>
              <a:t>Ý. </a:t>
            </a:r>
            <a:r>
              <a:rPr lang="de-DE" sz="1400" dirty="0" err="1"/>
              <a:t>Stergiou</a:t>
            </a:r>
            <a:r>
              <a:rPr lang="de-DE" sz="1400" dirty="0"/>
              <a:t> et al. 2023 (</a:t>
            </a:r>
            <a:r>
              <a:rPr lang="de-DE" sz="1400" dirty="0" err="1"/>
              <a:t>unpublished</a:t>
            </a:r>
            <a:r>
              <a:rPr lang="de-DE" sz="1400" dirty="0" smtClean="0"/>
              <a:t>)) </a:t>
            </a:r>
            <a:endParaRPr lang="de-DE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038343"/>
            <a:ext cx="468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78" y="2038343"/>
            <a:ext cx="46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c_imag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067" y="1030288"/>
            <a:ext cx="8689975" cy="434498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60" y="346075"/>
            <a:ext cx="3434595" cy="8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75" y="1030288"/>
            <a:ext cx="8689975" cy="43449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7" y="119548"/>
            <a:ext cx="2563447" cy="13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2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Parametric study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Input variables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Schmidt Number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viscosity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diffusion coefficient 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err="1" smtClean="0"/>
                  <a:t>Peclet</a:t>
                </a:r>
                <a:r>
                  <a:rPr lang="en-GB" dirty="0" smtClean="0"/>
                  <a:t> Number</a:t>
                </a:r>
                <a:endParaRPr lang="en-GB" dirty="0"/>
              </a:p>
              <a:p>
                <a:pPr lvl="4" indent="0">
                  <a:buNone/>
                </a:pP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characteristic length (gap height)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inlet </a:t>
                </a:r>
                <a:r>
                  <a:rPr lang="en-GB" dirty="0" smtClean="0"/>
                  <a:t>velocity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diffusion coefficient</a:t>
                </a: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Investigated parameters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Fronts front &amp; maximum positions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 </a:t>
            </a:r>
            <a:r>
              <a:rPr lang="en-GB" dirty="0" smtClean="0"/>
              <a:t>widths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Total </a:t>
            </a:r>
            <a:r>
              <a:rPr lang="en-GB" dirty="0" smtClean="0"/>
              <a:t>product formed</a:t>
            </a: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0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F</a:t>
            </a:r>
            <a:r>
              <a:rPr lang="en-GB" dirty="0" smtClean="0"/>
              <a:t>ull </a:t>
            </a:r>
            <a:r>
              <a:rPr lang="en-GB" b="1" dirty="0" smtClean="0"/>
              <a:t>W</a:t>
            </a:r>
            <a:r>
              <a:rPr lang="en-GB" dirty="0" smtClean="0"/>
              <a:t>idth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(FWHM)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GB" dirty="0"/>
              <a:t>ull </a:t>
            </a:r>
            <a:r>
              <a:rPr lang="en-GB" b="1" dirty="0"/>
              <a:t>W</a:t>
            </a:r>
            <a:r>
              <a:rPr lang="en-GB" dirty="0"/>
              <a:t>idth at </a:t>
            </a:r>
            <a:r>
              <a:rPr lang="en-GB" b="1" dirty="0"/>
              <a:t>H</a:t>
            </a:r>
            <a:r>
              <a:rPr lang="en-GB" dirty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G</a:t>
            </a:r>
            <a:r>
              <a:rPr lang="en-GB" dirty="0" smtClean="0"/>
              <a:t>ap </a:t>
            </a:r>
            <a:r>
              <a:rPr lang="en-GB" b="1" dirty="0" smtClean="0"/>
              <a:t>H</a:t>
            </a:r>
            <a:r>
              <a:rPr lang="en-GB" dirty="0" smtClean="0"/>
              <a:t>eight </a:t>
            </a:r>
            <a:r>
              <a:rPr lang="en-GB" dirty="0"/>
              <a:t>(</a:t>
            </a:r>
            <a:r>
              <a:rPr lang="en-GB" dirty="0" smtClean="0"/>
              <a:t>FWHMHGH)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87496" y="2033953"/>
            <a:ext cx="4747855" cy="2373927"/>
            <a:chOff x="6487496" y="2033953"/>
            <a:chExt cx="4747855" cy="23739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496" y="2033953"/>
              <a:ext cx="4747855" cy="2373927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7080738" y="3219938"/>
              <a:ext cx="2938585" cy="781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00139" y="2425314"/>
            <a:ext cx="4381989" cy="2600694"/>
            <a:chOff x="1100139" y="2425314"/>
            <a:chExt cx="4381989" cy="26006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39" y="2425314"/>
              <a:ext cx="4381989" cy="22471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345218" y="4749009"/>
              <a:ext cx="2625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</a:t>
              </a:r>
              <a:r>
                <a:rPr lang="en-GB" sz="1200" dirty="0" smtClean="0"/>
                <a:t>ap averaged concentration data</a:t>
              </a:r>
              <a:endParaRPr lang="en-GB" sz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08862" y="3938956"/>
            <a:ext cx="4029476" cy="2162144"/>
            <a:chOff x="6708862" y="3938956"/>
            <a:chExt cx="4029476" cy="2162144"/>
          </a:xfrm>
        </p:grpSpPr>
        <p:grpSp>
          <p:nvGrpSpPr>
            <p:cNvPr id="13" name="Group 12"/>
            <p:cNvGrpSpPr/>
            <p:nvPr/>
          </p:nvGrpSpPr>
          <p:grpSpPr>
            <a:xfrm>
              <a:off x="6708862" y="3938956"/>
              <a:ext cx="4029476" cy="2136564"/>
              <a:chOff x="6708862" y="3938956"/>
              <a:chExt cx="4029476" cy="2136564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7065107" y="4501662"/>
                <a:ext cx="0" cy="125827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7065107" y="5759938"/>
                <a:ext cx="2954216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7784122" y="4704851"/>
                <a:ext cx="101601" cy="1062894"/>
              </a:xfrm>
              <a:custGeom>
                <a:avLst/>
                <a:gdLst>
                  <a:gd name="connsiteX0" fmla="*/ 0 w 265723"/>
                  <a:gd name="connsiteY0" fmla="*/ 1062894 h 1062894"/>
                  <a:gd name="connsiteX1" fmla="*/ 125046 w 265723"/>
                  <a:gd name="connsiteY1" fmla="*/ 2 h 1062894"/>
                  <a:gd name="connsiteX2" fmla="*/ 265723 w 265723"/>
                  <a:gd name="connsiteY2" fmla="*/ 1055078 h 106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723" h="1062894">
                    <a:moveTo>
                      <a:pt x="0" y="1062894"/>
                    </a:moveTo>
                    <a:cubicBezTo>
                      <a:pt x="40379" y="532099"/>
                      <a:pt x="80759" y="1305"/>
                      <a:pt x="125046" y="2"/>
                    </a:cubicBezTo>
                    <a:cubicBezTo>
                      <a:pt x="169333" y="-1301"/>
                      <a:pt x="217528" y="526888"/>
                      <a:pt x="265723" y="105507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6316157" y="4331661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c</a:t>
                </a:r>
                <a:r>
                  <a:rPr lang="en-GB" sz="1000" dirty="0" smtClean="0"/>
                  <a:t> [</a:t>
                </a:r>
                <a:r>
                  <a:rPr lang="en-GB" sz="1000" dirty="0" err="1" smtClean="0"/>
                  <a:t>mol</a:t>
                </a:r>
                <a:r>
                  <a:rPr lang="en-GB" sz="1000" dirty="0" smtClean="0"/>
                  <a:t>/l]</a:t>
                </a:r>
                <a:endParaRPr lang="en-GB" sz="10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706707" y="5829299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/>
                  <a:t>r [m]</a:t>
                </a:r>
                <a:endParaRPr lang="en-GB" sz="1000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065107" y="5236298"/>
                <a:ext cx="2328984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532703" y="5228482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880802" y="5233868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7940065" y="4887509"/>
                <a:ext cx="10633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FWHMHGH</a:t>
                </a:r>
                <a:endParaRPr lang="en-GB" sz="1200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8343900" y="5233868"/>
                <a:ext cx="4763" cy="52607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6734591" y="5824101"/>
              <a:ext cx="2990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Concentration data at half gap height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0.2mm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3" y="1030288"/>
            <a:ext cx="5943612" cy="4114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8749" y="5238378"/>
            <a:ext cx="5952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 change in principle behaviour based on </a:t>
            </a:r>
            <a:r>
              <a:rPr lang="en-GB" dirty="0" err="1" smtClean="0"/>
              <a:t>Sc</a:t>
            </a:r>
            <a:r>
              <a:rPr lang="en-GB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</a:t>
            </a:r>
            <a:r>
              <a:rPr lang="en-GB" dirty="0" smtClean="0"/>
              <a:t> influences front’s travelling 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23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" y="1030288"/>
            <a:ext cx="5943612" cy="41148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7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9146" y="5167575"/>
            <a:ext cx="877405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Clear Peak for FWHM at lower Schmidt number </a:t>
            </a:r>
            <a:r>
              <a:rPr lang="en-GB" dirty="0" smtClean="0">
                <a:sym typeface="Wingdings" panose="05000000000000000000" pitchFamily="2" charset="2"/>
              </a:rPr>
              <a:t> Peak widens when </a:t>
            </a:r>
            <a:r>
              <a:rPr lang="en-GB" dirty="0" err="1" smtClean="0">
                <a:sym typeface="Wingdings" panose="05000000000000000000" pitchFamily="2" charset="2"/>
              </a:rPr>
              <a:t>Sc</a:t>
            </a:r>
            <a:r>
              <a:rPr lang="en-GB" dirty="0" smtClean="0">
                <a:sym typeface="Wingdings" panose="05000000000000000000" pitchFamily="2" charset="2"/>
              </a:rPr>
              <a:t> is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ym typeface="Wingdings" panose="05000000000000000000" pitchFamily="2" charset="2"/>
              </a:rPr>
              <a:t>FWHMHGH grows toward final constant value in both cases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061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0.4mm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16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1877" y="5145096"/>
            <a:ext cx="55254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Peak is still visible for lower </a:t>
            </a:r>
            <a:r>
              <a:rPr lang="en-GB" dirty="0" err="1" smtClean="0"/>
              <a:t>Sc</a:t>
            </a:r>
            <a:r>
              <a:rPr lang="en-GB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 higher </a:t>
            </a:r>
            <a:r>
              <a:rPr lang="en-GB" dirty="0" err="1" smtClean="0"/>
              <a:t>Sc</a:t>
            </a:r>
            <a:r>
              <a:rPr lang="en-GB" dirty="0" smtClean="0"/>
              <a:t> FWHMHGH still in early growth 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641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0.6mm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58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5447" y="5230562"/>
            <a:ext cx="751058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Wide spread peak for lower </a:t>
            </a:r>
            <a:r>
              <a:rPr lang="en-GB" dirty="0" err="1" smtClean="0"/>
              <a:t>Sc</a:t>
            </a:r>
            <a:r>
              <a:rPr lang="en-GB" dirty="0" smtClean="0"/>
              <a:t> (only clearly visible for highest </a:t>
            </a:r>
            <a:r>
              <a:rPr lang="en-GB" dirty="0" err="1" smtClean="0"/>
              <a:t>Pe</a:t>
            </a:r>
            <a:r>
              <a:rPr lang="en-GB" dirty="0" smtClean="0"/>
              <a:t>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FWHM growth delayed even more than for h = 0.4mm cases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 err="1" smtClean="0"/>
              <a:t>Introduction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</a:t>
            </a:r>
            <a:r>
              <a:rPr lang="de-DE" dirty="0" smtClean="0"/>
              <a:t>ystem</a:t>
            </a:r>
          </a:p>
          <a:p>
            <a:pPr marL="342900" indent="-342900">
              <a:buAutoNum type="arabicPeriod"/>
            </a:pPr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Mesh</a:t>
            </a:r>
            <a:r>
              <a:rPr lang="de-DE" sz="1600" dirty="0" smtClean="0"/>
              <a:t> </a:t>
            </a:r>
            <a:r>
              <a:rPr lang="de-DE" sz="1600" dirty="0" err="1" smtClean="0"/>
              <a:t>dependency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validation</a:t>
            </a:r>
            <a:endParaRPr lang="de-DE" sz="16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smtClean="0"/>
              <a:t>Simulation </a:t>
            </a:r>
            <a:r>
              <a:rPr lang="de-DE" sz="1600" dirty="0" err="1" smtClean="0"/>
              <a:t>results</a:t>
            </a:r>
            <a:endParaRPr lang="de-DE" sz="1600" dirty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Conclusion</a:t>
            </a:r>
            <a:r>
              <a:rPr lang="de-DE" sz="1600" dirty="0" smtClean="0"/>
              <a:t> &amp; Outlook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5239" y="5238378"/>
            <a:ext cx="623405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otal product formed not influenced much by </a:t>
            </a:r>
            <a:r>
              <a:rPr lang="en-GB" dirty="0" err="1" smtClean="0"/>
              <a:t>Sc</a:t>
            </a:r>
            <a:r>
              <a:rPr lang="en-GB" dirty="0" smtClean="0"/>
              <a:t> or </a:t>
            </a:r>
            <a:r>
              <a:rPr lang="en-GB" dirty="0" err="1" smtClean="0"/>
              <a:t>Pe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Sc</a:t>
            </a:r>
            <a:r>
              <a:rPr lang="en-GB" dirty="0" smtClean="0"/>
              <a:t> influences the constant production rate towards 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5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&amp; Outlook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Outlook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Further investigations possible with</a:t>
            </a:r>
            <a:r>
              <a:rPr lang="en-GB" dirty="0"/>
              <a:t> </a:t>
            </a:r>
            <a:r>
              <a:rPr lang="en-GB" dirty="0" smtClean="0"/>
              <a:t>changing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Inlet velocities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rate/ Reaction mechanism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Initial concentrations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…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the cases in 3D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Providing </a:t>
            </a:r>
            <a:r>
              <a:rPr lang="en-GB" dirty="0" smtClean="0"/>
              <a:t>simulation results for future experimental work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Numerical model was developed and implemented in ANSYS FLUENT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Validation done against experimental data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Front properties do change dependent of the inlet </a:t>
            </a:r>
            <a:r>
              <a:rPr lang="en-GB" dirty="0" smtClean="0"/>
              <a:t>conditions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Significant influence of </a:t>
            </a:r>
            <a:r>
              <a:rPr lang="en-GB" dirty="0" err="1" smtClean="0"/>
              <a:t>Sc</a:t>
            </a:r>
            <a:r>
              <a:rPr lang="en-GB" dirty="0" smtClean="0"/>
              <a:t> on front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</a:t>
            </a:r>
            <a:r>
              <a:rPr lang="en-GB" dirty="0" smtClean="0"/>
              <a:t> mostly influences the feature sharpness</a:t>
            </a:r>
          </a:p>
        </p:txBody>
      </p:sp>
      <p:grpSp>
        <p:nvGrpSpPr>
          <p:cNvPr id="6" name="Gruppieren 21"/>
          <p:cNvGrpSpPr/>
          <p:nvPr/>
        </p:nvGrpSpPr>
        <p:grpSpPr>
          <a:xfrm>
            <a:off x="6397121" y="3541323"/>
            <a:ext cx="1728000" cy="916959"/>
            <a:chOff x="2550780" y="5072567"/>
            <a:chExt cx="1728000" cy="916959"/>
          </a:xfrm>
        </p:grpSpPr>
        <p:pic>
          <p:nvPicPr>
            <p:cNvPr id="7" name="Grafik 10"/>
            <p:cNvPicPr>
              <a:picLocks noChangeAspect="1"/>
            </p:cNvPicPr>
            <p:nvPr/>
          </p:nvPicPr>
          <p:blipFill rotWithShape="1">
            <a:blip r:embed="rId2"/>
            <a:srcRect t="13819" b="13473"/>
            <a:stretch/>
          </p:blipFill>
          <p:spPr>
            <a:xfrm>
              <a:off x="2550780" y="5405154"/>
              <a:ext cx="1728000" cy="584372"/>
            </a:xfrm>
            <a:prstGeom prst="rect">
              <a:avLst/>
            </a:prstGeom>
          </p:spPr>
        </p:pic>
        <p:sp>
          <p:nvSpPr>
            <p:cNvPr id="8" name="CustomShape 7"/>
            <p:cNvSpPr/>
            <p:nvPr/>
          </p:nvSpPr>
          <p:spPr>
            <a:xfrm>
              <a:off x="3190981" y="5072567"/>
              <a:ext cx="4476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-1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rPr>
                <a:t>1D</a:t>
              </a:r>
              <a:endParaRPr kumimoji="0" lang="de-DE" sz="1600" b="0" i="0" u="none" strike="noStrike" kern="1200" cap="none" spc="-1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DejaVu Sans"/>
                <a:cs typeface="DejaVu Sans"/>
              </a:endParaRPr>
            </a:p>
          </p:txBody>
        </p:sp>
      </p:grpSp>
      <p:grpSp>
        <p:nvGrpSpPr>
          <p:cNvPr id="9" name="Gruppieren 22"/>
          <p:cNvGrpSpPr/>
          <p:nvPr/>
        </p:nvGrpSpPr>
        <p:grpSpPr>
          <a:xfrm>
            <a:off x="8230149" y="3541323"/>
            <a:ext cx="1728000" cy="919973"/>
            <a:chOff x="4605750" y="5072567"/>
            <a:chExt cx="1728000" cy="919973"/>
          </a:xfrm>
        </p:grpSpPr>
        <p:pic>
          <p:nvPicPr>
            <p:cNvPr id="10" name="Bild 4"/>
            <p:cNvPicPr/>
            <p:nvPr/>
          </p:nvPicPr>
          <p:blipFill>
            <a:blip r:embed="rId3"/>
            <a:stretch/>
          </p:blipFill>
          <p:spPr>
            <a:xfrm>
              <a:off x="4605750" y="5402140"/>
              <a:ext cx="1728000" cy="59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ustomShape 7"/>
            <p:cNvSpPr/>
            <p:nvPr/>
          </p:nvSpPr>
          <p:spPr>
            <a:xfrm>
              <a:off x="5245951" y="5072567"/>
              <a:ext cx="4476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-1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rPr>
                <a:t>2D</a:t>
              </a:r>
              <a:endParaRPr kumimoji="0" lang="de-DE" sz="1600" b="0" i="0" u="none" strike="noStrike" kern="1200" cap="none" spc="-1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DejaVu Sans"/>
                <a:cs typeface="DejaVu Sans"/>
              </a:endParaRPr>
            </a:p>
          </p:txBody>
        </p:sp>
      </p:grpSp>
      <p:grpSp>
        <p:nvGrpSpPr>
          <p:cNvPr id="12" name="Gruppieren 23"/>
          <p:cNvGrpSpPr/>
          <p:nvPr/>
        </p:nvGrpSpPr>
        <p:grpSpPr>
          <a:xfrm>
            <a:off x="10063177" y="3541323"/>
            <a:ext cx="1728000" cy="919973"/>
            <a:chOff x="6660720" y="5072567"/>
            <a:chExt cx="1728000" cy="919973"/>
          </a:xfrm>
        </p:grpSpPr>
        <p:pic>
          <p:nvPicPr>
            <p:cNvPr id="13" name="Bild 5"/>
            <p:cNvPicPr/>
            <p:nvPr/>
          </p:nvPicPr>
          <p:blipFill>
            <a:blip r:embed="rId4"/>
            <a:stretch/>
          </p:blipFill>
          <p:spPr>
            <a:xfrm>
              <a:off x="6660720" y="5402140"/>
              <a:ext cx="1728000" cy="59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CustomShape 7"/>
            <p:cNvSpPr/>
            <p:nvPr/>
          </p:nvSpPr>
          <p:spPr>
            <a:xfrm>
              <a:off x="7300921" y="5072567"/>
              <a:ext cx="44760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-1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rPr>
                <a:t>3D</a:t>
              </a:r>
              <a:endParaRPr kumimoji="0" lang="de-DE" sz="1600" b="0" i="0" u="none" strike="noStrike" kern="1200" cap="none" spc="-1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DejaVu Sans"/>
                <a:cs typeface="DejaVu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76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-1"/>
            <a:ext cx="9144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for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attention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[1] Corning AFR. Advanced </a:t>
            </a:r>
            <a:r>
              <a:rPr lang="en-US" dirty="0" err="1"/>
              <a:t>fl</a:t>
            </a:r>
            <a:r>
              <a:rPr lang="en-US" dirty="0"/>
              <a:t> ow reactors. https://www.corning.com/media/</a:t>
            </a:r>
          </a:p>
          <a:p>
            <a:r>
              <a:rPr lang="en-US" dirty="0"/>
              <a:t>worldwide/Innovation/documents/G1_WEB.pdf . Accessed: 2022-12-28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Yorgos</a:t>
            </a:r>
            <a:r>
              <a:rPr lang="en-US" dirty="0"/>
              <a:t> </a:t>
            </a:r>
            <a:r>
              <a:rPr lang="en-US" dirty="0" err="1"/>
              <a:t>Stergiou</a:t>
            </a:r>
            <a:r>
              <a:rPr lang="en-US" dirty="0"/>
              <a:t>, Marcus JB Hauser, Alessandro </a:t>
            </a:r>
            <a:r>
              <a:rPr lang="en-US" dirty="0" err="1"/>
              <a:t>Comolli</a:t>
            </a:r>
            <a:r>
              <a:rPr lang="en-US" dirty="0"/>
              <a:t>, Anne </a:t>
            </a:r>
            <a:r>
              <a:rPr lang="en-US" dirty="0" err="1"/>
              <a:t>Brau</a:t>
            </a:r>
            <a:r>
              <a:rPr lang="en-US" dirty="0"/>
              <a:t>, Fabian and,</a:t>
            </a:r>
          </a:p>
          <a:p>
            <a:r>
              <a:rPr lang="en-US" dirty="0" err="1"/>
              <a:t>Gábor</a:t>
            </a:r>
            <a:r>
              <a:rPr lang="en-US" dirty="0"/>
              <a:t> </a:t>
            </a:r>
            <a:r>
              <a:rPr lang="en-US" dirty="0" err="1"/>
              <a:t>Schuszter</a:t>
            </a:r>
            <a:r>
              <a:rPr lang="en-US" dirty="0"/>
              <a:t>, </a:t>
            </a:r>
            <a:r>
              <a:rPr lang="en-US" dirty="0" err="1"/>
              <a:t>Paszkál</a:t>
            </a:r>
            <a:r>
              <a:rPr lang="en-US" dirty="0"/>
              <a:t> Papp, </a:t>
            </a:r>
            <a:r>
              <a:rPr lang="en-US" dirty="0" err="1"/>
              <a:t>Dezső</a:t>
            </a:r>
            <a:r>
              <a:rPr lang="en-US" dirty="0"/>
              <a:t> </a:t>
            </a:r>
            <a:r>
              <a:rPr lang="en-US" dirty="0" err="1"/>
              <a:t>Horváth</a:t>
            </a:r>
            <a:r>
              <a:rPr lang="en-US" dirty="0"/>
              <a:t>, Clément Roux, </a:t>
            </a:r>
            <a:r>
              <a:rPr lang="en-US" dirty="0" err="1"/>
              <a:t>Véronique</a:t>
            </a:r>
            <a:endParaRPr lang="en-US" dirty="0"/>
          </a:p>
          <a:p>
            <a:r>
              <a:rPr lang="en-US" dirty="0" err="1"/>
              <a:t>Pimienta</a:t>
            </a:r>
            <a:r>
              <a:rPr lang="en-US" dirty="0"/>
              <a:t>, et al. </a:t>
            </a:r>
            <a:r>
              <a:rPr lang="en-US" dirty="0" smtClean="0"/>
              <a:t>Effects </a:t>
            </a:r>
            <a:r>
              <a:rPr lang="en-US" dirty="0"/>
              <a:t>of gravity modulation on the dynamics of a radial a+</a:t>
            </a:r>
          </a:p>
          <a:p>
            <a:r>
              <a:rPr lang="en-US" dirty="0"/>
              <a:t>b→ c reaction front. Chemical Engineering Science, 257:117703, 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8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Energy equation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1903716"/>
            <a:ext cx="4134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1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Limitations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a 2D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Axisymmetric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Homogeneous velocity field at inlet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Same physical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Isothermal conditions</a:t>
            </a:r>
          </a:p>
          <a:p>
            <a:pPr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6702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2430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=4.11∙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> 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12000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=1.0∙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=1.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=8.33∙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233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545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0.4mm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0.6mm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9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0.4mm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43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6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Drive towards resource efficiency leads to the need of new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Replacement of fossil based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New regulations for environmentally harmful </a:t>
            </a:r>
            <a:r>
              <a:rPr lang="en-GB" dirty="0" smtClean="0"/>
              <a:t>materials (PFAS, …) </a:t>
            </a:r>
            <a:endParaRPr lang="en-GB" dirty="0" smtClean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Scale-up from lab to </a:t>
            </a:r>
            <a:r>
              <a:rPr lang="en-GB" dirty="0" smtClean="0"/>
              <a:t>industrial/pilot </a:t>
            </a:r>
            <a:r>
              <a:rPr lang="en-GB" dirty="0" smtClean="0"/>
              <a:t>scale needed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Research in microfluidic </a:t>
            </a:r>
            <a:r>
              <a:rPr lang="en-GB" dirty="0" smtClean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Previous research covers large time scales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Interest in early time stages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Interest in turning of gravity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9087092" y="3975268"/>
            <a:ext cx="2110152" cy="1856537"/>
            <a:chOff x="7041663" y="2031411"/>
            <a:chExt cx="2203938" cy="1856537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282" y="2031411"/>
              <a:ext cx="1211995" cy="1492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041663" y="3626338"/>
              <a:ext cx="220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Microfluidic element [1]</a:t>
              </a:r>
              <a:endParaRPr lang="en-GB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600584" y="1509124"/>
            <a:ext cx="2356747" cy="2018130"/>
            <a:chOff x="8600584" y="1322719"/>
            <a:chExt cx="2356747" cy="20181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584" y="1322719"/>
              <a:ext cx="2356747" cy="17540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98469" y="3079239"/>
              <a:ext cx="1560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 smtClean="0"/>
                <a:t>Microflow</a:t>
              </a:r>
              <a:r>
                <a:rPr lang="en-GB" sz="1100" dirty="0" smtClean="0"/>
                <a:t> reactor [1]</a:t>
              </a:r>
              <a:endParaRPr lang="en-GB" sz="11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31539" y="4240132"/>
            <a:ext cx="3721911" cy="1589168"/>
            <a:chOff x="4831539" y="4240132"/>
            <a:chExt cx="3721911" cy="15891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39" y="4240132"/>
              <a:ext cx="3721911" cy="13268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006" y="5567690"/>
              <a:ext cx="1908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Gravitational influence [2]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637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0.6mm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profile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50" y="1599402"/>
            <a:ext cx="6400813" cy="4114808"/>
          </a:xfrm>
        </p:spPr>
      </p:pic>
    </p:spTree>
    <p:extLst>
      <p:ext uri="{BB962C8B-B14F-4D97-AF65-F5344CB8AC3E}">
        <p14:creationId xmlns:p14="http://schemas.microsoft.com/office/powerpoint/2010/main" val="354098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Width </a:t>
            </a:r>
            <a:r>
              <a:rPr lang="en-GB" dirty="0" smtClean="0"/>
              <a:t>growth/shrinkage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24" y="804906"/>
            <a:ext cx="4396826" cy="53390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37" y="482022"/>
            <a:ext cx="4576213" cy="55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setup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7" y="930036"/>
            <a:ext cx="6462127" cy="249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Hele-Shaw-Cell with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0.2mm gap height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80mm radius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Reaction</a:t>
                </a:r>
              </a:p>
              <a:p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SCN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𝐹𝑒𝑆𝐶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  <a:blipFill>
                <a:blip r:embed="rId3"/>
                <a:stretch>
                  <a:fillRect l="-2910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318737" y="2176877"/>
            <a:ext cx="3802185" cy="1004568"/>
            <a:chOff x="6318737" y="3263212"/>
            <a:chExt cx="3802185" cy="100456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8112372" y="3899879"/>
              <a:ext cx="0" cy="367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534030" y="3724609"/>
              <a:ext cx="42594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112372" y="3724610"/>
              <a:ext cx="5060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096687" y="3724609"/>
              <a:ext cx="313036" cy="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596183" y="3724612"/>
              <a:ext cx="328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18737" y="3263213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120922" y="3263212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14007" r="71676" b="52455"/>
          <a:stretch/>
        </p:blipFill>
        <p:spPr>
          <a:xfrm>
            <a:off x="6924429" y="3749931"/>
            <a:ext cx="1831763" cy="1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Residuals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49" y="1302417"/>
            <a:ext cx="5943612" cy="4114808"/>
          </a:xfrm>
        </p:spPr>
      </p:pic>
    </p:spTree>
    <p:extLst>
      <p:ext uri="{BB962C8B-B14F-4D97-AF65-F5344CB8AC3E}">
        <p14:creationId xmlns:p14="http://schemas.microsoft.com/office/powerpoint/2010/main" val="275491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ravitational influence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39" y="1599641"/>
            <a:ext cx="6606395" cy="3486709"/>
          </a:xfrm>
        </p:spPr>
      </p:pic>
    </p:spTree>
    <p:extLst>
      <p:ext uri="{BB962C8B-B14F-4D97-AF65-F5344CB8AC3E}">
        <p14:creationId xmlns:p14="http://schemas.microsoft.com/office/powerpoint/2010/main" val="2499219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7" y="1979994"/>
            <a:ext cx="2345226" cy="2888331"/>
          </a:xfrm>
        </p:spPr>
      </p:pic>
      <p:sp>
        <p:nvSpPr>
          <p:cNvPr id="6" name="TextBox 5"/>
          <p:cNvSpPr txBox="1"/>
          <p:nvPr/>
        </p:nvSpPr>
        <p:spPr>
          <a:xfrm>
            <a:off x="2086708" y="5158154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Microfluidic element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166337" y="1826998"/>
            <a:ext cx="4291989" cy="3679481"/>
            <a:chOff x="6166337" y="1826998"/>
            <a:chExt cx="4291989" cy="3679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337" y="1826998"/>
              <a:ext cx="4291989" cy="31943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91047" y="5164847"/>
              <a:ext cx="2321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Microflow</a:t>
              </a:r>
              <a:r>
                <a:rPr lang="en-GB" dirty="0" smtClean="0"/>
                <a:t> reactor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62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Cluster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3" y="1163883"/>
            <a:ext cx="7425627" cy="4344987"/>
          </a:xfrm>
        </p:spPr>
      </p:pic>
    </p:spTree>
    <p:extLst>
      <p:ext uri="{BB962C8B-B14F-4D97-AF65-F5344CB8AC3E}">
        <p14:creationId xmlns:p14="http://schemas.microsoft.com/office/powerpoint/2010/main" val="28505245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Reaction-Diffusion-Advection fronts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RDA </a:t>
            </a:r>
            <a:r>
              <a:rPr lang="en-GB" dirty="0" smtClean="0"/>
              <a:t>theory</a:t>
            </a:r>
            <a:r>
              <a:rPr lang="en-GB" dirty="0" smtClean="0"/>
              <a:t> </a:t>
            </a:r>
            <a:r>
              <a:rPr lang="en-GB" dirty="0"/>
              <a:t>can be applied in various different fields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dynamics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Biological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Geological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Technological </a:t>
            </a:r>
            <a:r>
              <a:rPr lang="en-GB" dirty="0"/>
              <a:t>systems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Describe species distribution in space and time 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7657712" y="642637"/>
            <a:ext cx="3450679" cy="2266616"/>
            <a:chOff x="7904331" y="918868"/>
            <a:chExt cx="3450679" cy="2266616"/>
          </a:xfrm>
        </p:grpSpPr>
        <p:grpSp>
          <p:nvGrpSpPr>
            <p:cNvPr id="4" name="Group 8"/>
            <p:cNvGrpSpPr/>
            <p:nvPr/>
          </p:nvGrpSpPr>
          <p:grpSpPr>
            <a:xfrm>
              <a:off x="9185650" y="1030288"/>
              <a:ext cx="2169360" cy="1873080"/>
              <a:chOff x="6660360" y="3850200"/>
              <a:chExt cx="2169360" cy="1873080"/>
            </a:xfrm>
          </p:grpSpPr>
          <p:pic>
            <p:nvPicPr>
              <p:cNvPr id="5" name="Grafik 24"/>
              <p:cNvPicPr/>
              <p:nvPr/>
            </p:nvPicPr>
            <p:blipFill>
              <a:blip r:embed="rId2"/>
              <a:srcRect l="74795"/>
              <a:stretch/>
            </p:blipFill>
            <p:spPr>
              <a:xfrm>
                <a:off x="7976520" y="3850200"/>
                <a:ext cx="853200" cy="1873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Grafik 25"/>
              <p:cNvPicPr/>
              <p:nvPr/>
            </p:nvPicPr>
            <p:blipFill>
              <a:blip r:embed="rId2"/>
              <a:srcRect l="37524" r="37564"/>
              <a:stretch/>
            </p:blipFill>
            <p:spPr>
              <a:xfrm>
                <a:off x="6660360" y="3850200"/>
                <a:ext cx="843480" cy="1873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CustomShape 9"/>
              <p:cNvSpPr/>
              <p:nvPr/>
            </p:nvSpPr>
            <p:spPr>
              <a:xfrm>
                <a:off x="7504200" y="4636080"/>
                <a:ext cx="510120" cy="300960"/>
              </a:xfrm>
              <a:prstGeom prst="rightArrow">
                <a:avLst>
                  <a:gd name="adj1" fmla="val 37301"/>
                  <a:gd name="adj2" fmla="val 50000"/>
                </a:avLst>
              </a:prstGeom>
              <a:solidFill>
                <a:srgbClr val="005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" name="CustomShape 10"/>
            <p:cNvSpPr/>
            <p:nvPr/>
          </p:nvSpPr>
          <p:spPr>
            <a:xfrm>
              <a:off x="9703160" y="2925328"/>
              <a:ext cx="1133620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ibz-freiberg.de</a:t>
              </a:r>
            </a:p>
          </p:txBody>
        </p:sp>
        <p:pic>
          <p:nvPicPr>
            <p:cNvPr id="9" name="Grafik 1"/>
            <p:cNvPicPr/>
            <p:nvPr/>
          </p:nvPicPr>
          <p:blipFill>
            <a:blip r:embed="rId3"/>
            <a:srcRect t="10413" r="63402" b="10834"/>
            <a:stretch/>
          </p:blipFill>
          <p:spPr>
            <a:xfrm>
              <a:off x="7904331" y="918868"/>
              <a:ext cx="1012680" cy="208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7672911" y="3477893"/>
            <a:ext cx="3435480" cy="1948196"/>
            <a:chOff x="6800772" y="3596651"/>
            <a:chExt cx="3435480" cy="194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6800772" y="3596651"/>
              <a:ext cx="3435480" cy="1615680"/>
              <a:chOff x="5026680" y="713520"/>
              <a:chExt cx="3435480" cy="1615680"/>
            </a:xfrm>
          </p:grpSpPr>
          <p:pic>
            <p:nvPicPr>
              <p:cNvPr id="12" name="Picture 18449"/>
              <p:cNvPicPr/>
              <p:nvPr/>
            </p:nvPicPr>
            <p:blipFill>
              <a:blip r:embed="rId4"/>
              <a:srcRect r="32502"/>
              <a:stretch/>
            </p:blipFill>
            <p:spPr>
              <a:xfrm>
                <a:off x="5026680" y="713520"/>
                <a:ext cx="3435480" cy="1615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8449"/>
              <p:cNvPicPr/>
              <p:nvPr/>
            </p:nvPicPr>
            <p:blipFill>
              <a:blip r:embed="rId5"/>
              <a:srcRect l="3209" t="21358" r="91829" b="68228"/>
              <a:stretch/>
            </p:blipFill>
            <p:spPr>
              <a:xfrm>
                <a:off x="5077440" y="1353240"/>
                <a:ext cx="221760" cy="168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/>
              <p:cNvSpPr/>
              <p:nvPr/>
            </p:nvSpPr>
            <p:spPr>
              <a:xfrm>
                <a:off x="5064120" y="1304640"/>
                <a:ext cx="28476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6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  <p:sp>
            <p:nvSpPr>
              <p:cNvPr id="15" name="CustomShape 5"/>
              <p:cNvSpPr/>
              <p:nvPr/>
            </p:nvSpPr>
            <p:spPr>
              <a:xfrm>
                <a:off x="8060040" y="1037520"/>
                <a:ext cx="231120" cy="142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CustomShape 6"/>
              <p:cNvSpPr/>
              <p:nvPr/>
            </p:nvSpPr>
            <p:spPr>
              <a:xfrm>
                <a:off x="7986960" y="974520"/>
                <a:ext cx="2725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4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</p:grpSp>
        <p:sp>
          <p:nvSpPr>
            <p:cNvPr id="17" name="CustomShape 7"/>
            <p:cNvSpPr/>
            <p:nvPr/>
          </p:nvSpPr>
          <p:spPr>
            <a:xfrm>
              <a:off x="7309812" y="5284691"/>
              <a:ext cx="2317664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Brau, De Wit, J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Chem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Phys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27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Taylor dispersion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property in space and time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a front within a pipe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gap averaged values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4" y="2915139"/>
            <a:ext cx="5515584" cy="13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297930"/>
            <a:ext cx="5455628" cy="28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system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4767" y="3394408"/>
            <a:ext cx="9080133" cy="24983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Domain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reactant</a:t>
            </a:r>
            <a:r>
              <a:rPr lang="de-DE" dirty="0" smtClean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Reactant</a:t>
            </a:r>
            <a:r>
              <a:rPr lang="de-DE" dirty="0" smtClean="0"/>
              <a:t> B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radially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smtClean="0"/>
              <a:t>B (A + B </a:t>
            </a:r>
            <a:r>
              <a:rPr lang="de-DE" dirty="0" smtClean="0">
                <a:sym typeface="Wingdings" panose="05000000000000000000" pitchFamily="2" charset="2"/>
              </a:rPr>
              <a:t> C</a:t>
            </a:r>
            <a:r>
              <a:rPr lang="de-DE" dirty="0" smtClean="0"/>
              <a:t>)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species</a:t>
            </a:r>
            <a:r>
              <a:rPr lang="de-DE" dirty="0"/>
              <a:t> </a:t>
            </a:r>
            <a:r>
              <a:rPr lang="de-DE" dirty="0" smtClean="0"/>
              <a:t>(A, B </a:t>
            </a:r>
            <a:r>
              <a:rPr lang="de-DE" dirty="0" err="1" smtClean="0"/>
              <a:t>and</a:t>
            </a:r>
            <a:r>
              <a:rPr lang="de-DE" dirty="0" smtClean="0"/>
              <a:t> C)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same </a:t>
            </a:r>
            <a:r>
              <a:rPr lang="de-DE" dirty="0" err="1" smtClean="0"/>
              <a:t>thermophysical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Gravitional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turned</a:t>
            </a:r>
            <a:r>
              <a:rPr lang="de-DE" dirty="0" smtClean="0"/>
              <a:t>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 smtClean="0"/>
              <a:t>Axisymmetric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Case </a:t>
            </a:r>
            <a:r>
              <a:rPr lang="de-DE" dirty="0" err="1" smtClean="0">
                <a:sym typeface="Wingdings" panose="05000000000000000000" pitchFamily="2" charset="2"/>
              </a:rPr>
              <a:t>sufficient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endParaRPr lang="de-DE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989043" y="1273114"/>
            <a:ext cx="8860692" cy="12434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405681" y="1464263"/>
            <a:ext cx="13708" cy="1047262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984433" y="1268085"/>
            <a:ext cx="8860692" cy="124344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4779" y="2622931"/>
            <a:ext cx="443034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22279" y="1672486"/>
            <a:ext cx="0" cy="844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5735" y="1817078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7545" y="2594675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4875425" y="1584445"/>
            <a:ext cx="1078707" cy="419979"/>
            <a:chOff x="4679156" y="5024438"/>
            <a:chExt cx="1078707" cy="41997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4875425" y="2007315"/>
            <a:ext cx="1078707" cy="419979"/>
            <a:chOff x="4679156" y="5024438"/>
            <a:chExt cx="1078707" cy="419979"/>
          </a:xfrm>
        </p:grpSpPr>
        <p:cxnSp>
          <p:nvCxnSpPr>
            <p:cNvPr id="210" name="Straight Arrow Connector 209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Rectangle 219"/>
          <p:cNvSpPr/>
          <p:nvPr/>
        </p:nvSpPr>
        <p:spPr>
          <a:xfrm>
            <a:off x="5419389" y="1679180"/>
            <a:ext cx="4432542" cy="83903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</a:t>
            </a:r>
            <a:r>
              <a:rPr lang="de-DE" dirty="0" err="1" smtClean="0"/>
              <a:t>odelling</a:t>
            </a:r>
            <a:r>
              <a:rPr lang="de-DE" dirty="0" smtClean="0"/>
              <a:t> plane</a:t>
            </a:r>
            <a:endParaRPr lang="de-D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30463"/>
              </p:ext>
            </p:extLst>
          </p:nvPr>
        </p:nvGraphicFramePr>
        <p:xfrm>
          <a:off x="7685791" y="3876711"/>
          <a:ext cx="36888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1">
                  <a:extLst>
                    <a:ext uri="{9D8B030D-6E8A-4147-A177-3AD203B41FA5}">
                      <a16:colId xmlns:a16="http://schemas.microsoft.com/office/drawing/2014/main" val="336671623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60510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property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0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Molar mass [g/</a:t>
                      </a:r>
                      <a:r>
                        <a:rPr lang="en-GB" dirty="0" err="1" smtClean="0"/>
                        <a:t>mol</a:t>
                      </a:r>
                      <a:r>
                        <a:rPr lang="en-GB" dirty="0" smtClean="0"/>
                        <a:t>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Density [kg/m³]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78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Continuity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lvl="4" indent="0">
              <a:buNone/>
            </a:pP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Axial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2726023"/>
            <a:ext cx="4320000" cy="1257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54" y="1517391"/>
            <a:ext cx="2463687" cy="611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4580118"/>
            <a:ext cx="4830830" cy="10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1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Species distribution equations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68" y="2038649"/>
            <a:ext cx="5020376" cy="202910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65055" y="1484312"/>
            <a:ext cx="55065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 constant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3960669"/>
            <a:ext cx="1409897" cy="638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1814781"/>
            <a:ext cx="1162212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2868672"/>
            <a:ext cx="1314633" cy="485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57" y="4748114"/>
            <a:ext cx="1695687" cy="657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10" y="4748114"/>
            <a:ext cx="192431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creation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555898"/>
            <a:ext cx="6477690" cy="2695672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51842"/>
              </p:ext>
            </p:extLst>
          </p:nvPr>
        </p:nvGraphicFramePr>
        <p:xfrm>
          <a:off x="8032348" y="2289907"/>
          <a:ext cx="3792329" cy="15282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469">
                  <a:extLst>
                    <a:ext uri="{9D8B030D-6E8A-4147-A177-3AD203B41FA5}">
                      <a16:colId xmlns:a16="http://schemas.microsoft.com/office/drawing/2014/main" val="3724676483"/>
                    </a:ext>
                  </a:extLst>
                </a:gridCol>
                <a:gridCol w="1304368">
                  <a:extLst>
                    <a:ext uri="{9D8B030D-6E8A-4147-A177-3AD203B41FA5}">
                      <a16:colId xmlns:a16="http://schemas.microsoft.com/office/drawing/2014/main" val="1089722914"/>
                    </a:ext>
                  </a:extLst>
                </a:gridCol>
                <a:gridCol w="1167492">
                  <a:extLst>
                    <a:ext uri="{9D8B030D-6E8A-4147-A177-3AD203B41FA5}">
                      <a16:colId xmlns:a16="http://schemas.microsoft.com/office/drawing/2014/main" val="994259682"/>
                    </a:ext>
                  </a:extLst>
                </a:gridCol>
              </a:tblGrid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case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</a:t>
                      </a:r>
                      <a:r>
                        <a:rPr lang="en-GB" sz="1800" baseline="0" dirty="0" smtClean="0"/>
                        <a:t> cells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cell</a:t>
                      </a:r>
                      <a:r>
                        <a:rPr lang="en-GB" sz="1800" baseline="0" dirty="0" smtClean="0"/>
                        <a:t> size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83529082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h=0.2mm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1.310.000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652918107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h=0.4mm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581.679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8e-6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384866266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h=0.6mm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1.116.684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5e-6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1982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_MW_16zu9.pptx" id="{1BA19F19-401C-4F6F-980F-8921DFEA66CA}" vid="{A4AC9D56-A64D-43AA-8595-1AC48592C70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754</Words>
  <Application>Microsoft Office PowerPoint</Application>
  <PresentationFormat>Widescreen</PresentationFormat>
  <Paragraphs>241</Paragraphs>
  <Slides>37</Slides>
  <Notes>0</Notes>
  <HiddenSlides>14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Symbol</vt:lpstr>
      <vt:lpstr>DejaVu Sans</vt:lpstr>
      <vt:lpstr>Wingdings</vt:lpstr>
      <vt:lpstr>Calibri</vt:lpstr>
      <vt:lpstr>Open Sans</vt:lpstr>
      <vt:lpstr>Cambria Math</vt:lpstr>
      <vt:lpstr>Arial</vt:lpstr>
      <vt:lpstr>TUD_2018_16zu9</vt:lpstr>
      <vt:lpstr>Defense diploma thesis Daniel Fischer</vt:lpstr>
      <vt:lpstr>Content</vt:lpstr>
      <vt:lpstr>Introduction</vt:lpstr>
      <vt:lpstr>Reaction-Diffusion-Advection fronts</vt:lpstr>
      <vt:lpstr>Taylor dispersion</vt:lpstr>
      <vt:lpstr>system</vt:lpstr>
      <vt:lpstr>Governing equations</vt:lpstr>
      <vt:lpstr>Governing equations</vt:lpstr>
      <vt:lpstr>Mesh creation</vt:lpstr>
      <vt:lpstr>Boundary conditions</vt:lpstr>
      <vt:lpstr>Mesh dependency and validation</vt:lpstr>
      <vt:lpstr>Results</vt:lpstr>
      <vt:lpstr>Results</vt:lpstr>
      <vt:lpstr>Parametric study</vt:lpstr>
      <vt:lpstr>Front widths</vt:lpstr>
      <vt:lpstr>Front positions h = 0.2mm</vt:lpstr>
      <vt:lpstr>Front widths h = 0.2mm</vt:lpstr>
      <vt:lpstr>Front widths h = 0.4mm</vt:lpstr>
      <vt:lpstr>Front widths h = 0.6mm</vt:lpstr>
      <vt:lpstr>Total product formed h = 0.2mm</vt:lpstr>
      <vt:lpstr>Conclusion &amp; Outlook</vt:lpstr>
      <vt:lpstr>Thank you for your attention</vt:lpstr>
      <vt:lpstr>Sources</vt:lpstr>
      <vt:lpstr>Governing equations</vt:lpstr>
      <vt:lpstr>Limitations</vt:lpstr>
      <vt:lpstr>parameters</vt:lpstr>
      <vt:lpstr>Front positions h = 0.4mm</vt:lpstr>
      <vt:lpstr>Front positions h = 0.6mm</vt:lpstr>
      <vt:lpstr>Total product formed h = 0.4mm</vt:lpstr>
      <vt:lpstr>Total product formed h = 0.6mm</vt:lpstr>
      <vt:lpstr>Velocity profile</vt:lpstr>
      <vt:lpstr>Width growth/shrinkage</vt:lpstr>
      <vt:lpstr>Experimental setup</vt:lpstr>
      <vt:lpstr>Residuals </vt:lpstr>
      <vt:lpstr>Gravitational influence</vt:lpstr>
      <vt:lpstr>PowerPoint Presentation</vt:lpstr>
      <vt:lpstr>HPC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CD</dc:creator>
  <cp:lastModifiedBy>TPG247</cp:lastModifiedBy>
  <cp:revision>71</cp:revision>
  <dcterms:created xsi:type="dcterms:W3CDTF">2018-02-14T13:03:37Z</dcterms:created>
  <dcterms:modified xsi:type="dcterms:W3CDTF">2023-02-28T13:17:33Z</dcterms:modified>
</cp:coreProperties>
</file>